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3" r:id="rId2"/>
  </p:sldMasterIdLst>
  <p:notesMasterIdLst>
    <p:notesMasterId r:id="rId67"/>
  </p:notesMasterIdLst>
  <p:sldIdLst>
    <p:sldId id="257" r:id="rId3"/>
    <p:sldId id="259" r:id="rId4"/>
    <p:sldId id="260" r:id="rId5"/>
    <p:sldId id="261" r:id="rId6"/>
    <p:sldId id="262" r:id="rId7"/>
    <p:sldId id="264" r:id="rId8"/>
    <p:sldId id="263" r:id="rId9"/>
    <p:sldId id="265" r:id="rId10"/>
    <p:sldId id="267" r:id="rId11"/>
    <p:sldId id="268" r:id="rId12"/>
    <p:sldId id="266" r:id="rId13"/>
    <p:sldId id="270" r:id="rId14"/>
    <p:sldId id="272" r:id="rId15"/>
    <p:sldId id="275" r:id="rId16"/>
    <p:sldId id="274" r:id="rId17"/>
    <p:sldId id="273" r:id="rId18"/>
    <p:sldId id="277" r:id="rId19"/>
    <p:sldId id="276" r:id="rId20"/>
    <p:sldId id="278" r:id="rId21"/>
    <p:sldId id="279" r:id="rId22"/>
    <p:sldId id="280" r:id="rId23"/>
    <p:sldId id="281" r:id="rId24"/>
    <p:sldId id="284" r:id="rId25"/>
    <p:sldId id="283" r:id="rId26"/>
    <p:sldId id="286" r:id="rId27"/>
    <p:sldId id="282" r:id="rId28"/>
    <p:sldId id="285" r:id="rId29"/>
    <p:sldId id="288" r:id="rId30"/>
    <p:sldId id="287" r:id="rId31"/>
    <p:sldId id="290" r:id="rId32"/>
    <p:sldId id="320" r:id="rId33"/>
    <p:sldId id="321" r:id="rId34"/>
    <p:sldId id="322" r:id="rId35"/>
    <p:sldId id="289" r:id="rId36"/>
    <p:sldId id="292" r:id="rId37"/>
    <p:sldId id="291" r:id="rId38"/>
    <p:sldId id="293" r:id="rId39"/>
    <p:sldId id="294" r:id="rId40"/>
    <p:sldId id="297" r:id="rId41"/>
    <p:sldId id="296" r:id="rId42"/>
    <p:sldId id="295" r:id="rId43"/>
    <p:sldId id="301" r:id="rId44"/>
    <p:sldId id="302" r:id="rId45"/>
    <p:sldId id="298" r:id="rId46"/>
    <p:sldId id="303" r:id="rId47"/>
    <p:sldId id="304" r:id="rId48"/>
    <p:sldId id="300" r:id="rId49"/>
    <p:sldId id="299" r:id="rId50"/>
    <p:sldId id="305" r:id="rId51"/>
    <p:sldId id="306" r:id="rId52"/>
    <p:sldId id="309" r:id="rId53"/>
    <p:sldId id="308" r:id="rId54"/>
    <p:sldId id="310" r:id="rId55"/>
    <p:sldId id="307" r:id="rId56"/>
    <p:sldId id="314" r:id="rId57"/>
    <p:sldId id="313" r:id="rId58"/>
    <p:sldId id="312" r:id="rId59"/>
    <p:sldId id="318" r:id="rId60"/>
    <p:sldId id="316" r:id="rId61"/>
    <p:sldId id="317" r:id="rId62"/>
    <p:sldId id="311" r:id="rId63"/>
    <p:sldId id="315" r:id="rId64"/>
    <p:sldId id="319" r:id="rId65"/>
    <p:sldId id="256" r:id="rId66"/>
  </p:sldIdLst>
  <p:sldSz cx="9144000" cy="6858000" type="screen4x3"/>
  <p:notesSz cx="6858000" cy="9144000"/>
  <p:defaultTextStyle>
    <a:defPPr>
      <a:defRPr lang="sv-S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7878"/>
    <a:srgbClr val="939393"/>
    <a:srgbClr val="BBBBBB"/>
    <a:srgbClr val="FFDA7F"/>
    <a:srgbClr val="799BB2"/>
    <a:srgbClr val="C692C2"/>
    <a:srgbClr val="A84D97"/>
    <a:srgbClr val="961B81"/>
    <a:srgbClr val="FCFCFC"/>
    <a:srgbClr val="FFC4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71" autoAdjust="0"/>
    <p:restoredTop sz="94660"/>
  </p:normalViewPr>
  <p:slideViewPr>
    <p:cSldViewPr snapToGrid="0" snapToObjects="1">
      <p:cViewPr varScale="1">
        <p:scale>
          <a:sx n="116" d="100"/>
          <a:sy n="116" d="100"/>
        </p:scale>
        <p:origin x="132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microsoft.com/office/2015/10/relationships/revisionInfo" Target="revisionInfo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14D5EB-F25B-4CD9-B071-040D57428B97}" type="datetimeFigureOut">
              <a:rPr lang="sv-SE" smtClean="0"/>
              <a:t>2017-08-15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B5F86-B050-4F5E-91F6-82CD62AD2DB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75584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/>
          <p:cNvSpPr>
            <a:spLocks noGrp="1"/>
          </p:cNvSpPr>
          <p:nvPr>
            <p:ph type="title" hasCustomPrompt="1"/>
          </p:nvPr>
        </p:nvSpPr>
        <p:spPr>
          <a:xfrm>
            <a:off x="429330" y="1656000"/>
            <a:ext cx="8874000" cy="2277645"/>
          </a:xfrm>
          <a:prstGeom prst="rect">
            <a:avLst/>
          </a:prstGeom>
        </p:spPr>
        <p:txBody>
          <a:bodyPr/>
          <a:lstStyle>
            <a:lvl1pPr>
              <a:defRPr lang="sv-SE" sz="7000" b="1" kern="1200" baseline="0" dirty="0" smtClean="0">
                <a:solidFill>
                  <a:srgbClr val="787878"/>
                </a:solidFill>
                <a:latin typeface="+mj-lt"/>
                <a:ea typeface="+mn-ea"/>
                <a:cs typeface="BentonSans Bold"/>
              </a:defRPr>
            </a:lvl1pPr>
          </a:lstStyle>
          <a:p>
            <a:r>
              <a:rPr lang="sv-SE" dirty="0"/>
              <a:t>INSERT </a:t>
            </a:r>
            <a:br>
              <a:rPr lang="sv-SE" dirty="0"/>
            </a:br>
            <a:r>
              <a:rPr lang="sv-SE" dirty="0"/>
              <a:t>HEADING</a:t>
            </a:r>
          </a:p>
        </p:txBody>
      </p:sp>
      <p:sp>
        <p:nvSpPr>
          <p:cNvPr id="11" name="Platshållare för text 10"/>
          <p:cNvSpPr>
            <a:spLocks noGrp="1"/>
          </p:cNvSpPr>
          <p:nvPr>
            <p:ph type="body" sz="quarter" idx="11" hasCustomPrompt="1"/>
          </p:nvPr>
        </p:nvSpPr>
        <p:spPr>
          <a:xfrm>
            <a:off x="429330" y="4716000"/>
            <a:ext cx="3717925" cy="4222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sv-SE" sz="2000" kern="1200" dirty="0">
                <a:solidFill>
                  <a:srgbClr val="787878"/>
                </a:solidFill>
                <a:latin typeface="+mn-lt"/>
                <a:ea typeface="+mn-ea"/>
                <a:cs typeface="ScalaOT"/>
              </a:defRPr>
            </a:lvl1pPr>
          </a:lstStyle>
          <a:p>
            <a:pPr lvl="0"/>
            <a:r>
              <a:rPr lang="sv-SE" dirty="0" err="1"/>
              <a:t>Insert</a:t>
            </a:r>
            <a:r>
              <a:rPr lang="sv-SE" dirty="0"/>
              <a:t> date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2" hasCustomPrompt="1"/>
          </p:nvPr>
        </p:nvSpPr>
        <p:spPr>
          <a:xfrm>
            <a:off x="428400" y="3942000"/>
            <a:ext cx="5760000" cy="6731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sv-SE" sz="3000" kern="1200" baseline="0" dirty="0" smtClean="0">
                <a:solidFill>
                  <a:srgbClr val="787878"/>
                </a:solidFill>
                <a:latin typeface="+mj-lt"/>
                <a:ea typeface="+mn-ea"/>
                <a:cs typeface="BentonSans Regular" panose="02000503000000020004" pitchFamily="50" charset="0"/>
              </a:defRPr>
            </a:lvl1pPr>
          </a:lstStyle>
          <a:p>
            <a:pPr lvl="0"/>
            <a:r>
              <a:rPr lang="sv-SE" dirty="0"/>
              <a:t>Insert </a:t>
            </a:r>
            <a:r>
              <a:rPr lang="sv-SE" dirty="0" err="1"/>
              <a:t>Subtitle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75413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5"/>
          <p:cNvSpPr>
            <a:spLocks noGrp="1"/>
          </p:cNvSpPr>
          <p:nvPr>
            <p:ph type="title" hasCustomPrompt="1"/>
          </p:nvPr>
        </p:nvSpPr>
        <p:spPr>
          <a:xfrm>
            <a:off x="428400" y="1180800"/>
            <a:ext cx="6609600" cy="756000"/>
          </a:xfrm>
          <a:prstGeom prst="rect">
            <a:avLst/>
          </a:prstGeom>
        </p:spPr>
        <p:txBody>
          <a:bodyPr/>
          <a:lstStyle>
            <a:lvl1pPr>
              <a:defRPr sz="35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sv-SE" dirty="0"/>
              <a:t>INSERT HEADLINE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28400" y="2302274"/>
            <a:ext cx="6608763" cy="326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>
              <a:defRPr sz="1800">
                <a:solidFill>
                  <a:schemeClr val="bg1"/>
                </a:solidFill>
                <a:latin typeface="+mj-lt"/>
              </a:defRPr>
            </a:lvl2pPr>
            <a:lvl3pPr>
              <a:defRPr sz="1600">
                <a:solidFill>
                  <a:schemeClr val="bg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Insert text </a:t>
            </a:r>
          </a:p>
        </p:txBody>
      </p:sp>
    </p:spTree>
    <p:extLst>
      <p:ext uri="{BB962C8B-B14F-4D97-AF65-F5344CB8AC3E}">
        <p14:creationId xmlns:p14="http://schemas.microsoft.com/office/powerpoint/2010/main" val="3564948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2"/>
          <p:cNvSpPr>
            <a:spLocks noGrp="1"/>
          </p:cNvSpPr>
          <p:nvPr>
            <p:ph type="pic" sz="quarter" idx="12" hasCustomPrompt="1"/>
          </p:nvPr>
        </p:nvSpPr>
        <p:spPr>
          <a:xfrm>
            <a:off x="522000" y="901920"/>
            <a:ext cx="8103600" cy="505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sv-SE" sz="2000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sv-SE" dirty="0"/>
              <a:t>Insert image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894473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 hasCustomPrompt="1"/>
          </p:nvPr>
        </p:nvSpPr>
        <p:spPr>
          <a:xfrm>
            <a:off x="5140800" y="1695600"/>
            <a:ext cx="3106800" cy="648000"/>
          </a:xfrm>
          <a:prstGeom prst="rect">
            <a:avLst/>
          </a:prstGeom>
        </p:spPr>
        <p:txBody>
          <a:bodyPr/>
          <a:lstStyle>
            <a:lvl1pPr>
              <a:defRPr sz="35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sv-SE" dirty="0"/>
              <a:t>HEADLINE</a:t>
            </a:r>
          </a:p>
        </p:txBody>
      </p:sp>
      <p:sp>
        <p:nvSpPr>
          <p:cNvPr id="3" name="Platshållare för bild 2"/>
          <p:cNvSpPr>
            <a:spLocks noGrp="1"/>
          </p:cNvSpPr>
          <p:nvPr>
            <p:ph type="pic" sz="quarter" idx="12" hasCustomPrompt="1"/>
          </p:nvPr>
        </p:nvSpPr>
        <p:spPr>
          <a:xfrm>
            <a:off x="522000" y="1206000"/>
            <a:ext cx="4050000" cy="443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sv-SE" sz="2000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sv-SE" dirty="0"/>
              <a:t>Insert image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5140325" y="2562225"/>
            <a:ext cx="3106738" cy="3075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>
              <a:defRPr sz="1800">
                <a:solidFill>
                  <a:schemeClr val="bg1"/>
                </a:solidFill>
                <a:latin typeface="+mj-lt"/>
              </a:defRPr>
            </a:lvl2pPr>
            <a:lvl3pPr>
              <a:defRPr sz="1600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2894956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7" name="Rubrik 5"/>
          <p:cNvSpPr>
            <a:spLocks noGrp="1"/>
          </p:cNvSpPr>
          <p:nvPr>
            <p:ph type="title" hasCustomPrompt="1"/>
          </p:nvPr>
        </p:nvSpPr>
        <p:spPr>
          <a:xfrm>
            <a:off x="533174" y="1250594"/>
            <a:ext cx="3106800" cy="589092"/>
          </a:xfrm>
          <a:prstGeom prst="rect">
            <a:avLst/>
          </a:prstGeom>
        </p:spPr>
        <p:txBody>
          <a:bodyPr/>
          <a:lstStyle>
            <a:lvl1pPr>
              <a:defRPr sz="3500" b="1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sv-SE" dirty="0"/>
              <a:t>HEADLINE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3172" y="2301678"/>
            <a:ext cx="3777569" cy="29596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sv-SE" dirty="0"/>
              <a:t>Insert text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794434" y="2301677"/>
            <a:ext cx="3777569" cy="29596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sv-SE" dirty="0" err="1"/>
              <a:t>Insert</a:t>
            </a:r>
            <a:r>
              <a:rPr lang="sv-SE" dirty="0"/>
              <a:t> text</a:t>
            </a:r>
          </a:p>
        </p:txBody>
      </p:sp>
    </p:spTree>
    <p:extLst>
      <p:ext uri="{BB962C8B-B14F-4D97-AF65-F5344CB8AC3E}">
        <p14:creationId xmlns:p14="http://schemas.microsoft.com/office/powerpoint/2010/main" val="26909950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 hasCustomPrompt="1"/>
          </p:nvPr>
        </p:nvSpPr>
        <p:spPr>
          <a:xfrm>
            <a:off x="5140800" y="1493891"/>
            <a:ext cx="3106800" cy="648000"/>
          </a:xfrm>
          <a:prstGeom prst="rect">
            <a:avLst/>
          </a:prstGeom>
        </p:spPr>
        <p:txBody>
          <a:bodyPr/>
          <a:lstStyle>
            <a:lvl1pPr>
              <a:defRPr sz="35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sv-SE" dirty="0"/>
              <a:t>HEADLINE</a:t>
            </a:r>
          </a:p>
        </p:txBody>
      </p:sp>
      <p:sp>
        <p:nvSpPr>
          <p:cNvPr id="3" name="Platshållare för bild 2"/>
          <p:cNvSpPr>
            <a:spLocks noGrp="1"/>
          </p:cNvSpPr>
          <p:nvPr>
            <p:ph type="pic" sz="quarter" idx="12" hasCustomPrompt="1"/>
          </p:nvPr>
        </p:nvSpPr>
        <p:spPr>
          <a:xfrm>
            <a:off x="522000" y="1206000"/>
            <a:ext cx="4050000" cy="2127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sv-SE" sz="2000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sv-SE" dirty="0"/>
              <a:t>Insert image</a:t>
            </a:r>
          </a:p>
        </p:txBody>
      </p:sp>
      <p:sp>
        <p:nvSpPr>
          <p:cNvPr id="7" name="Platshållare för bild 2"/>
          <p:cNvSpPr>
            <a:spLocks noGrp="1"/>
          </p:cNvSpPr>
          <p:nvPr>
            <p:ph type="pic" sz="quarter" idx="13" hasCustomPrompt="1"/>
          </p:nvPr>
        </p:nvSpPr>
        <p:spPr>
          <a:xfrm>
            <a:off x="522000" y="3510000"/>
            <a:ext cx="4050000" cy="2127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sv-SE" sz="2000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sv-SE" dirty="0"/>
              <a:t>Insert image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5140800" y="2367261"/>
            <a:ext cx="3106263" cy="326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2135756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 hasCustomPrompt="1"/>
          </p:nvPr>
        </p:nvSpPr>
        <p:spPr>
          <a:xfrm>
            <a:off x="428400" y="1180800"/>
            <a:ext cx="6609600" cy="756000"/>
          </a:xfrm>
          <a:prstGeom prst="rect">
            <a:avLst/>
          </a:prstGeom>
        </p:spPr>
        <p:txBody>
          <a:bodyPr/>
          <a:lstStyle>
            <a:lvl1pPr>
              <a:defRPr sz="3500" b="1" cap="all" baseline="0">
                <a:solidFill>
                  <a:srgbClr val="787878"/>
                </a:solidFill>
                <a:latin typeface="+mj-lt"/>
              </a:defRPr>
            </a:lvl1pPr>
          </a:lstStyle>
          <a:p>
            <a:r>
              <a:rPr lang="sv-SE" dirty="0"/>
              <a:t>INSERT HEADLINE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28400" y="2306706"/>
            <a:ext cx="6569075" cy="3262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787878"/>
                </a:solidFill>
                <a:latin typeface="+mj-lt"/>
              </a:defRPr>
            </a:lvl1pPr>
          </a:lstStyle>
          <a:p>
            <a:pPr lvl="0"/>
            <a:r>
              <a:rPr lang="sv-SE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2874717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2"/>
          <p:cNvSpPr>
            <a:spLocks noGrp="1"/>
          </p:cNvSpPr>
          <p:nvPr>
            <p:ph type="pic" sz="quarter" idx="12" hasCustomPrompt="1"/>
          </p:nvPr>
        </p:nvSpPr>
        <p:spPr>
          <a:xfrm>
            <a:off x="522000" y="962880"/>
            <a:ext cx="8103600" cy="505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sv-SE" sz="2000" kern="1200" baseline="0" dirty="0">
                <a:solidFill>
                  <a:srgbClr val="787878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sv-SE" dirty="0"/>
              <a:t>Insert image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64965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/>
          <p:cNvSpPr/>
          <p:nvPr userDrawn="1"/>
        </p:nvSpPr>
        <p:spPr>
          <a:xfrm>
            <a:off x="316523" y="263769"/>
            <a:ext cx="8361485" cy="3956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Rektangel 3"/>
          <p:cNvSpPr/>
          <p:nvPr userDrawn="1"/>
        </p:nvSpPr>
        <p:spPr>
          <a:xfrm>
            <a:off x="501162" y="6150217"/>
            <a:ext cx="8361485" cy="3956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bild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3999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sv-SE" sz="2000" kern="1200" baseline="0" dirty="0">
                <a:solidFill>
                  <a:srgbClr val="787878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sv-SE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785088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 hasCustomPrompt="1"/>
          </p:nvPr>
        </p:nvSpPr>
        <p:spPr>
          <a:xfrm>
            <a:off x="5140800" y="1695600"/>
            <a:ext cx="3106800" cy="648000"/>
          </a:xfrm>
          <a:prstGeom prst="rect">
            <a:avLst/>
          </a:prstGeom>
        </p:spPr>
        <p:txBody>
          <a:bodyPr/>
          <a:lstStyle>
            <a:lvl1pPr>
              <a:defRPr sz="3500" b="1" cap="all" baseline="0">
                <a:solidFill>
                  <a:srgbClr val="787878"/>
                </a:solidFill>
                <a:latin typeface="+mj-lt"/>
              </a:defRPr>
            </a:lvl1pPr>
          </a:lstStyle>
          <a:p>
            <a:r>
              <a:rPr lang="sv-SE" dirty="0"/>
              <a:t>HEADLINE</a:t>
            </a:r>
          </a:p>
        </p:txBody>
      </p:sp>
      <p:sp>
        <p:nvSpPr>
          <p:cNvPr id="3" name="Platshållare för bild 2"/>
          <p:cNvSpPr>
            <a:spLocks noGrp="1"/>
          </p:cNvSpPr>
          <p:nvPr>
            <p:ph type="pic" sz="quarter" idx="12" hasCustomPrompt="1"/>
          </p:nvPr>
        </p:nvSpPr>
        <p:spPr>
          <a:xfrm>
            <a:off x="522000" y="1206000"/>
            <a:ext cx="4050000" cy="443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sv-SE" sz="2000" kern="1200" baseline="0" dirty="0">
                <a:solidFill>
                  <a:srgbClr val="787878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sv-SE" dirty="0"/>
              <a:t>Insert image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165437" y="2631600"/>
            <a:ext cx="3057525" cy="326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787878"/>
                </a:solidFill>
                <a:latin typeface="+mj-lt"/>
              </a:defRPr>
            </a:lvl1pPr>
          </a:lstStyle>
          <a:p>
            <a:pPr lvl="0"/>
            <a:r>
              <a:rPr lang="sv-SE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2746865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 hasCustomPrompt="1"/>
          </p:nvPr>
        </p:nvSpPr>
        <p:spPr>
          <a:xfrm>
            <a:off x="5140800" y="1420027"/>
            <a:ext cx="3106800" cy="648000"/>
          </a:xfrm>
          <a:prstGeom prst="rect">
            <a:avLst/>
          </a:prstGeom>
        </p:spPr>
        <p:txBody>
          <a:bodyPr/>
          <a:lstStyle>
            <a:lvl1pPr>
              <a:defRPr sz="3500" b="1" cap="all" baseline="0">
                <a:solidFill>
                  <a:srgbClr val="787878"/>
                </a:solidFill>
                <a:latin typeface="+mj-lt"/>
              </a:defRPr>
            </a:lvl1pPr>
          </a:lstStyle>
          <a:p>
            <a:r>
              <a:rPr lang="sv-SE" dirty="0"/>
              <a:t>HEADLINE</a:t>
            </a:r>
          </a:p>
        </p:txBody>
      </p:sp>
      <p:sp>
        <p:nvSpPr>
          <p:cNvPr id="3" name="Platshållare för bild 2"/>
          <p:cNvSpPr>
            <a:spLocks noGrp="1"/>
          </p:cNvSpPr>
          <p:nvPr>
            <p:ph type="pic" sz="quarter" idx="12" hasCustomPrompt="1"/>
          </p:nvPr>
        </p:nvSpPr>
        <p:spPr>
          <a:xfrm>
            <a:off x="522000" y="1206000"/>
            <a:ext cx="4050000" cy="2127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sv-SE" sz="2000" kern="1200" baseline="0" dirty="0">
                <a:solidFill>
                  <a:srgbClr val="787878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sv-SE" dirty="0"/>
              <a:t>Insert image</a:t>
            </a:r>
          </a:p>
        </p:txBody>
      </p:sp>
      <p:sp>
        <p:nvSpPr>
          <p:cNvPr id="7" name="Platshållare för bild 2"/>
          <p:cNvSpPr>
            <a:spLocks noGrp="1"/>
          </p:cNvSpPr>
          <p:nvPr>
            <p:ph type="pic" sz="quarter" idx="13" hasCustomPrompt="1"/>
          </p:nvPr>
        </p:nvSpPr>
        <p:spPr>
          <a:xfrm>
            <a:off x="522000" y="3510000"/>
            <a:ext cx="4050000" cy="2127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sv-SE" sz="2000" kern="1200" baseline="0" dirty="0">
                <a:solidFill>
                  <a:srgbClr val="787878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sv-SE" dirty="0"/>
              <a:t>Insert image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140800" y="2356683"/>
            <a:ext cx="3106738" cy="32628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787878"/>
                </a:solidFill>
                <a:latin typeface="+mj-lt"/>
              </a:defRPr>
            </a:lvl1pPr>
          </a:lstStyle>
          <a:p>
            <a:pPr lvl="0"/>
            <a:r>
              <a:rPr lang="sv-SE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2306970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with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 hasCustomPrompt="1"/>
          </p:nvPr>
        </p:nvSpPr>
        <p:spPr>
          <a:xfrm>
            <a:off x="533174" y="1250594"/>
            <a:ext cx="3106800" cy="589092"/>
          </a:xfrm>
          <a:prstGeom prst="rect">
            <a:avLst/>
          </a:prstGeom>
        </p:spPr>
        <p:txBody>
          <a:bodyPr/>
          <a:lstStyle>
            <a:lvl1pPr>
              <a:defRPr sz="3500" b="1" cap="all" baseline="0">
                <a:solidFill>
                  <a:srgbClr val="787878"/>
                </a:solidFill>
                <a:latin typeface="+mj-lt"/>
              </a:defRPr>
            </a:lvl1pPr>
          </a:lstStyle>
          <a:p>
            <a:r>
              <a:rPr lang="sv-SE" dirty="0"/>
              <a:t>HEADLINE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3172" y="2301678"/>
            <a:ext cx="3777569" cy="29596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sv-SE" dirty="0"/>
              <a:t>Insert text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794434" y="2301677"/>
            <a:ext cx="3777569" cy="29596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sv-SE" dirty="0" err="1"/>
              <a:t>Insert</a:t>
            </a:r>
            <a:r>
              <a:rPr lang="sv-SE" dirty="0"/>
              <a:t> text</a:t>
            </a:r>
          </a:p>
        </p:txBody>
      </p:sp>
    </p:spTree>
    <p:extLst>
      <p:ext uri="{BB962C8B-B14F-4D97-AF65-F5344CB8AC3E}">
        <p14:creationId xmlns:p14="http://schemas.microsoft.com/office/powerpoint/2010/main" val="1335397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title="pic_logoA_whit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4600" y="2514600"/>
            <a:ext cx="4102100" cy="1823324"/>
          </a:xfrm>
          <a:prstGeom prst="rect">
            <a:avLst/>
          </a:prstGeom>
        </p:spPr>
      </p:pic>
      <p:sp>
        <p:nvSpPr>
          <p:cNvPr id="4" name="Rektangel 3"/>
          <p:cNvSpPr/>
          <p:nvPr userDrawn="1"/>
        </p:nvSpPr>
        <p:spPr>
          <a:xfrm>
            <a:off x="422031" y="298938"/>
            <a:ext cx="8255977" cy="369277"/>
          </a:xfrm>
          <a:prstGeom prst="rect">
            <a:avLst/>
          </a:prstGeom>
          <a:solidFill>
            <a:srgbClr val="787878"/>
          </a:solidFill>
          <a:ln>
            <a:solidFill>
              <a:srgbClr val="7878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73048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/>
          <p:cNvSpPr>
            <a:spLocks noGrp="1"/>
          </p:cNvSpPr>
          <p:nvPr>
            <p:ph type="title" hasCustomPrompt="1"/>
          </p:nvPr>
        </p:nvSpPr>
        <p:spPr>
          <a:xfrm>
            <a:off x="429330" y="1656000"/>
            <a:ext cx="8874000" cy="2277645"/>
          </a:xfrm>
          <a:prstGeom prst="rect">
            <a:avLst/>
          </a:prstGeom>
        </p:spPr>
        <p:txBody>
          <a:bodyPr/>
          <a:lstStyle>
            <a:lvl1pPr>
              <a:defRPr lang="sv-SE" sz="7000" b="1" kern="1200" baseline="0" dirty="0" smtClean="0">
                <a:solidFill>
                  <a:schemeClr val="bg1"/>
                </a:solidFill>
                <a:latin typeface="+mj-lt"/>
                <a:ea typeface="+mn-ea"/>
                <a:cs typeface="BentonSans Bold"/>
              </a:defRPr>
            </a:lvl1pPr>
          </a:lstStyle>
          <a:p>
            <a:r>
              <a:rPr lang="sv-SE" dirty="0"/>
              <a:t>INSERT </a:t>
            </a:r>
            <a:br>
              <a:rPr lang="sv-SE" dirty="0"/>
            </a:br>
            <a:r>
              <a:rPr lang="sv-SE" dirty="0"/>
              <a:t>HEADING</a:t>
            </a:r>
          </a:p>
        </p:txBody>
      </p:sp>
      <p:sp>
        <p:nvSpPr>
          <p:cNvPr id="11" name="Platshållare för text 10"/>
          <p:cNvSpPr>
            <a:spLocks noGrp="1"/>
          </p:cNvSpPr>
          <p:nvPr>
            <p:ph type="body" sz="quarter" idx="11" hasCustomPrompt="1"/>
          </p:nvPr>
        </p:nvSpPr>
        <p:spPr>
          <a:xfrm>
            <a:off x="429330" y="4716000"/>
            <a:ext cx="3717925" cy="4222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sv-SE" sz="2000" kern="1200" dirty="0">
                <a:solidFill>
                  <a:schemeClr val="bg1"/>
                </a:solidFill>
                <a:latin typeface="+mn-lt"/>
                <a:ea typeface="+mn-ea"/>
                <a:cs typeface="ScalaOT"/>
              </a:defRPr>
            </a:lvl1pPr>
          </a:lstStyle>
          <a:p>
            <a:pPr lvl="0"/>
            <a:r>
              <a:rPr lang="sv-SE" dirty="0" err="1"/>
              <a:t>Insert</a:t>
            </a:r>
            <a:r>
              <a:rPr lang="sv-SE" dirty="0"/>
              <a:t> date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2" hasCustomPrompt="1"/>
          </p:nvPr>
        </p:nvSpPr>
        <p:spPr>
          <a:xfrm>
            <a:off x="428400" y="3942000"/>
            <a:ext cx="5760000" cy="6731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sv-SE" sz="3000" kern="1200" baseline="0" dirty="0" smtClean="0">
                <a:solidFill>
                  <a:schemeClr val="bg1"/>
                </a:solidFill>
                <a:latin typeface="+mj-lt"/>
                <a:ea typeface="+mn-ea"/>
                <a:cs typeface="BentonSans Regular" panose="02000503000000020004" pitchFamily="50" charset="0"/>
              </a:defRPr>
            </a:lvl1pPr>
          </a:lstStyle>
          <a:p>
            <a:pPr lvl="0"/>
            <a:r>
              <a:rPr lang="sv-SE" dirty="0" err="1"/>
              <a:t>Insert</a:t>
            </a:r>
            <a:r>
              <a:rPr lang="sv-SE" dirty="0"/>
              <a:t> </a:t>
            </a:r>
            <a:r>
              <a:rPr lang="sv-SE" dirty="0" err="1"/>
              <a:t>Subtitle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841258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Rak 7"/>
          <p:cNvCxnSpPr/>
          <p:nvPr userDrawn="1"/>
        </p:nvCxnSpPr>
        <p:spPr>
          <a:xfrm>
            <a:off x="520700" y="469072"/>
            <a:ext cx="5760000" cy="0"/>
          </a:xfrm>
          <a:prstGeom prst="line">
            <a:avLst/>
          </a:prstGeom>
          <a:ln w="9525" cmpd="sng">
            <a:solidFill>
              <a:srgbClr val="78787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_logoB" title="pic_logoB_gray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604000" y="322696"/>
            <a:ext cx="2027526" cy="2286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43832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5" r:id="rId2"/>
    <p:sldLayoutId id="2147483672" r:id="rId3"/>
    <p:sldLayoutId id="2147483674" r:id="rId4"/>
    <p:sldLayoutId id="2147483667" r:id="rId5"/>
    <p:sldLayoutId id="2147483670" r:id="rId6"/>
    <p:sldLayoutId id="2147483687" r:id="rId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7878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Rak 7"/>
          <p:cNvCxnSpPr/>
          <p:nvPr userDrawn="1"/>
        </p:nvCxnSpPr>
        <p:spPr>
          <a:xfrm>
            <a:off x="520700" y="475096"/>
            <a:ext cx="5760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title="pic_logoB_white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604000" y="328720"/>
            <a:ext cx="2027526" cy="2286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31269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4" r:id="rId2"/>
    <p:sldLayoutId id="2147483666" r:id="rId3"/>
    <p:sldLayoutId id="2147483673" r:id="rId4"/>
    <p:sldLayoutId id="2147483669" r:id="rId5"/>
    <p:sldLayoutId id="2147483688" r:id="rId6"/>
    <p:sldLayoutId id="2147483668" r:id="rId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vimeo.com/3038066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What</a:t>
            </a:r>
            <a:r>
              <a:rPr lang="sv-SE" dirty="0"/>
              <a:t> and </a:t>
            </a:r>
            <a:r>
              <a:rPr lang="sv-SE" dirty="0" err="1"/>
              <a:t>When</a:t>
            </a:r>
            <a:r>
              <a:rPr lang="sv-SE" dirty="0"/>
              <a:t>?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sv-SE" dirty="0" err="1">
                <a:latin typeface="+mj-lt"/>
              </a:rPr>
              <a:t>Lecture</a:t>
            </a:r>
            <a:r>
              <a:rPr lang="sv-SE" dirty="0">
                <a:latin typeface="+mj-lt"/>
              </a:rPr>
              <a:t> 2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sv-SE" dirty="0"/>
              <a:t>Course: </a:t>
            </a:r>
            <a:r>
              <a:rPr lang="sv-SE" dirty="0" err="1"/>
              <a:t>User</a:t>
            </a:r>
            <a:r>
              <a:rPr lang="sv-SE" dirty="0"/>
              <a:t> Research </a:t>
            </a:r>
            <a:r>
              <a:rPr lang="sv-SE" sz="1800" dirty="0"/>
              <a:t>(TABG17-A17)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43000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sz="3200" dirty="0"/>
              <a:t>Not all priorities will benefit the end-user</a:t>
            </a:r>
          </a:p>
        </p:txBody>
      </p:sp>
    </p:spTree>
    <p:extLst>
      <p:ext uri="{BB962C8B-B14F-4D97-AF65-F5344CB8AC3E}">
        <p14:creationId xmlns:p14="http://schemas.microsoft.com/office/powerpoint/2010/main" val="3886013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Goals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Collect issues and present them as goals</a:t>
            </a:r>
          </a:p>
          <a:p>
            <a:pPr marL="1028700" lvl="1" indent="-342900"/>
            <a:r>
              <a:rPr lang="en-US" sz="2000" dirty="0">
                <a:solidFill>
                  <a:srgbClr val="787878"/>
                </a:solidFill>
                <a:latin typeface="+mj-lt"/>
              </a:rPr>
              <a:t>Identify the stakeholders</a:t>
            </a:r>
          </a:p>
          <a:p>
            <a:pPr marL="1028700" lvl="1" indent="-342900"/>
            <a:r>
              <a:rPr lang="en-US" sz="2000" dirty="0">
                <a:solidFill>
                  <a:srgbClr val="787878"/>
                </a:solidFill>
                <a:latin typeface="+mj-lt"/>
              </a:rPr>
              <a:t>Get their input (also creates buy-in)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Prioritize the goals</a:t>
            </a:r>
          </a:p>
          <a:p>
            <a:pPr marL="1028700" lvl="1" indent="-342900"/>
            <a:r>
              <a:rPr lang="en-US" sz="2000" dirty="0">
                <a:solidFill>
                  <a:srgbClr val="787878"/>
                </a:solidFill>
                <a:latin typeface="+mj-lt"/>
              </a:rPr>
              <a:t>Importance x severity = priority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Rewrite the goals as questions</a:t>
            </a:r>
          </a:p>
          <a:p>
            <a:pPr marL="1028700" lvl="1" indent="-342900"/>
            <a:r>
              <a:rPr lang="en-US" sz="2000" dirty="0">
                <a:solidFill>
                  <a:srgbClr val="787878"/>
                </a:solidFill>
                <a:latin typeface="+mj-lt"/>
              </a:rPr>
              <a:t>Goal: E.g.: decrease return of broken microwaves</a:t>
            </a:r>
          </a:p>
          <a:p>
            <a:pPr marL="1028700" lvl="1" indent="-342900"/>
            <a:r>
              <a:rPr lang="en-US" sz="2000" dirty="0">
                <a:solidFill>
                  <a:srgbClr val="787878"/>
                </a:solidFill>
                <a:latin typeface="+mj-lt"/>
              </a:rPr>
              <a:t>Question: E.g.: why do the microwaves brake down?</a:t>
            </a:r>
          </a:p>
        </p:txBody>
      </p:sp>
    </p:spTree>
    <p:extLst>
      <p:ext uri="{BB962C8B-B14F-4D97-AF65-F5344CB8AC3E}">
        <p14:creationId xmlns:p14="http://schemas.microsoft.com/office/powerpoint/2010/main" val="2284879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US" cap="none" dirty="0"/>
              <a:t>oals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 not go into user research to prove a point</a:t>
            </a:r>
          </a:p>
          <a:p>
            <a:pPr marL="1028700" lvl="1" indent="-342900"/>
            <a:r>
              <a:rPr lang="en-US" sz="2000" dirty="0">
                <a:solidFill>
                  <a:srgbClr val="787878"/>
                </a:solidFill>
                <a:latin typeface="+mj-lt"/>
              </a:rPr>
              <a:t>We want to know what people really want and how they 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 as open-minded as you can in collecting issues, even fundamental 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Learn the product thoroughly from a user perspective</a:t>
            </a:r>
          </a:p>
          <a:p>
            <a:pPr marL="1028700" lvl="1" indent="-342900"/>
            <a:r>
              <a:rPr lang="en-US" sz="2000" dirty="0">
                <a:solidFill>
                  <a:srgbClr val="787878"/>
                </a:solidFill>
                <a:latin typeface="+mj-lt"/>
              </a:rPr>
              <a:t>Manual</a:t>
            </a:r>
          </a:p>
          <a:p>
            <a:pPr marL="1028700" lvl="1" indent="-342900"/>
            <a:r>
              <a:rPr lang="en-US" sz="2000" dirty="0">
                <a:solidFill>
                  <a:srgbClr val="787878"/>
                </a:solidFill>
                <a:latin typeface="+mj-lt"/>
              </a:rPr>
              <a:t>Training course</a:t>
            </a:r>
          </a:p>
          <a:p>
            <a:pPr marL="1028700" lvl="1" indent="-342900"/>
            <a:r>
              <a:rPr lang="en-US" sz="2000" dirty="0">
                <a:solidFill>
                  <a:srgbClr val="787878"/>
                </a:solidFill>
                <a:latin typeface="+mj-lt"/>
              </a:rPr>
              <a:t>Tech support</a:t>
            </a:r>
          </a:p>
        </p:txBody>
      </p:sp>
    </p:spTree>
    <p:extLst>
      <p:ext uri="{BB962C8B-B14F-4D97-AF65-F5344CB8AC3E}">
        <p14:creationId xmlns:p14="http://schemas.microsoft.com/office/powerpoint/2010/main" val="2824655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Goals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endParaRPr lang="en-US" sz="3600" dirty="0"/>
          </a:p>
          <a:p>
            <a:pPr algn="ctr"/>
            <a:r>
              <a:rPr lang="en-US" sz="3600" dirty="0"/>
              <a:t>Be careful with assumptions!</a:t>
            </a:r>
          </a:p>
        </p:txBody>
      </p:sp>
    </p:spTree>
    <p:extLst>
      <p:ext uri="{BB962C8B-B14F-4D97-AF65-F5344CB8AC3E}">
        <p14:creationId xmlns:p14="http://schemas.microsoft.com/office/powerpoint/2010/main" val="3220991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Schedules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Try to tackle big issues first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General methods before specific 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Synchronize/integrate with the product development schedule</a:t>
            </a:r>
          </a:p>
          <a:p>
            <a:pPr marL="800100" lvl="2" indent="-342900">
              <a:spcBef>
                <a:spcPts val="1000"/>
              </a:spcBef>
            </a:pPr>
            <a:r>
              <a:rPr lang="en-US" sz="1600" dirty="0">
                <a:solidFill>
                  <a:srgbClr val="787878"/>
                </a:solidFill>
                <a:latin typeface="+mj-lt"/>
              </a:rPr>
              <a:t>Create relevant outputs along the way</a:t>
            </a:r>
          </a:p>
          <a:p>
            <a:pPr marL="800100" lvl="2" indent="-342900">
              <a:spcBef>
                <a:spcPts val="1000"/>
              </a:spcBef>
            </a:pPr>
            <a:r>
              <a:rPr lang="en-US" sz="1600" dirty="0">
                <a:solidFill>
                  <a:srgbClr val="787878"/>
                </a:solidFill>
                <a:latin typeface="+mj-lt"/>
              </a:rPr>
              <a:t>Plan for design review meetings</a:t>
            </a:r>
          </a:p>
        </p:txBody>
      </p:sp>
    </p:spTree>
    <p:extLst>
      <p:ext uri="{BB962C8B-B14F-4D97-AF65-F5344CB8AC3E}">
        <p14:creationId xmlns:p14="http://schemas.microsoft.com/office/powerpoint/2010/main" val="2910248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Ex. Early Design Schedule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Internal discovery: business 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Survey: demographic segmentation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Log file analysis: current user behavior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User profiling: </a:t>
            </a:r>
            <a:r>
              <a:rPr lang="en-US" b="1" dirty="0"/>
              <a:t>know thy user!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Usability testing of existing products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Contextual inquiry: uncover current problems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Task analysis: how does the user solve the tasks now?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Focus groups/competitive focus groups: reflect on proposed solutions</a:t>
            </a:r>
          </a:p>
        </p:txBody>
      </p:sp>
    </p:spTree>
    <p:extLst>
      <p:ext uri="{BB962C8B-B14F-4D97-AF65-F5344CB8AC3E}">
        <p14:creationId xmlns:p14="http://schemas.microsoft.com/office/powerpoint/2010/main" val="899101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Ex. Development &amp; Design Schedule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Iterative cycles of usability testing using prototypes, from lo-fi to mid-fi to hi-fi to alpha to beta release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Competitive usability tests allow benchmarking against competition and improvement of own product</a:t>
            </a:r>
          </a:p>
        </p:txBody>
      </p:sp>
    </p:spTree>
    <p:extLst>
      <p:ext uri="{BB962C8B-B14F-4D97-AF65-F5344CB8AC3E}">
        <p14:creationId xmlns:p14="http://schemas.microsoft.com/office/powerpoint/2010/main" val="1475395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Ex. After Release Schedule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Survey and log file analysis to compare changes in the product to past behavior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Diaries to track long-term behavior changes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Contextual inquiry to study how people are using the new product</a:t>
            </a:r>
          </a:p>
        </p:txBody>
      </p:sp>
    </p:spTree>
    <p:extLst>
      <p:ext uri="{BB962C8B-B14F-4D97-AF65-F5344CB8AC3E}">
        <p14:creationId xmlns:p14="http://schemas.microsoft.com/office/powerpoint/2010/main" val="1675021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Selection of methods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Evaluation without users: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Expert reviews, heuristic evaluations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Psychological modelling, personas</a:t>
            </a:r>
          </a:p>
          <a:p>
            <a:r>
              <a:rPr lang="en-US" dirty="0"/>
              <a:t>Evaluation with users: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Observation and monitoring</a:t>
            </a:r>
          </a:p>
          <a:p>
            <a:pPr marL="1028700" lvl="1" indent="-342900"/>
            <a:r>
              <a:rPr lang="en-US" sz="2000" dirty="0">
                <a:solidFill>
                  <a:srgbClr val="787878"/>
                </a:solidFill>
                <a:latin typeface="+mj-lt"/>
              </a:rPr>
              <a:t>Field studies, ethnography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Users opinions (more or less participative)</a:t>
            </a:r>
          </a:p>
          <a:p>
            <a:pPr marL="1028700" lvl="1" indent="-342900"/>
            <a:r>
              <a:rPr lang="en-US" sz="2000" dirty="0">
                <a:solidFill>
                  <a:srgbClr val="787878"/>
                </a:solidFill>
                <a:latin typeface="+mj-lt"/>
              </a:rPr>
              <a:t>Surveys, focus groups, probes, participatory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Experiments and benchmarks</a:t>
            </a:r>
          </a:p>
        </p:txBody>
      </p:sp>
    </p:spTree>
    <p:extLst>
      <p:ext uri="{BB962C8B-B14F-4D97-AF65-F5344CB8AC3E}">
        <p14:creationId xmlns:p14="http://schemas.microsoft.com/office/powerpoint/2010/main" val="442231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Interviews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Users needed: ~5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Lifecycle stage: Task &amp; environment analysis, early design stages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Main advantage: Flexible, in-depth attitude and experience probing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Main disadvantage: Time-consuming. Hard to analyze and compare.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Variations: contextual inquiry (e.g. tech-tours), scenario’s, guided speculation</a:t>
            </a:r>
          </a:p>
        </p:txBody>
      </p:sp>
    </p:spTree>
    <p:extLst>
      <p:ext uri="{BB962C8B-B14F-4D97-AF65-F5344CB8AC3E}">
        <p14:creationId xmlns:p14="http://schemas.microsoft.com/office/powerpoint/2010/main" val="2575132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46" y="2306706"/>
            <a:ext cx="6393790" cy="358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36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Contextual Inquiry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Interviews in work context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Master – Apprentice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Work objects available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Easier to address realistic issues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but: Interruptions</a:t>
            </a:r>
          </a:p>
        </p:txBody>
      </p:sp>
      <p:pic>
        <p:nvPicPr>
          <p:cNvPr id="4098" name="Picture 2" descr="Image result for contextual inqui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25" y="4100512"/>
            <a:ext cx="39338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407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Focus Groups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Users needed: 6-9 per group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POBA talk (Perceptions, Opinions, Beliefs &amp; Attitudes)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Lifecycle stage: Early development, feature definition, user involvement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Main advantage: Spontaneous reactions (priorities, desires, anecdotes) and group dynamics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Main disadvantage: Groupthink. Social demand characteristics. Desires vs. needs.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631" y="4599241"/>
            <a:ext cx="2586228" cy="193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44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Ex. Focus Groups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Early: discuss context of use of speech control for consumer products, to understand requirements for new product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Late: show concrete product, and discuss possible uses, advantages and disadvantages</a:t>
            </a:r>
          </a:p>
        </p:txBody>
      </p:sp>
    </p:spTree>
    <p:extLst>
      <p:ext uri="{BB962C8B-B14F-4D97-AF65-F5344CB8AC3E}">
        <p14:creationId xmlns:p14="http://schemas.microsoft.com/office/powerpoint/2010/main" val="1789852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Questionnaires/Surveys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Users needed: At least 30 (more is better)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Lifecycle stage: Early design, follow-up studies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Main advantages: Finds subjective user preferences. Quantitative description of audience demographics. Easy to repeat (large groups) &amp; to analyze. Anonymity.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Main disadvantages: Questionnaire development is time intensive: item construction, scale construction, establishing reliability and validity - pilot tests required. Sample bias: who will respond? Response bias. No further probing possible (i.e., you cannot ask why?).</a:t>
            </a:r>
          </a:p>
        </p:txBody>
      </p:sp>
    </p:spTree>
    <p:extLst>
      <p:ext uri="{BB962C8B-B14F-4D97-AF65-F5344CB8AC3E}">
        <p14:creationId xmlns:p14="http://schemas.microsoft.com/office/powerpoint/2010/main" val="40263795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Probes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Users needed: ~5 clusters (e.g. families)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Lifecycle stage: environment analysis, early design stages.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Main advantage: In context. Over time. Personalized. Rich design inspiration.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Main disadvantage: Little control. Response bias. Hard (if not impossible) to analyze.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Variations: cultural probes (</a:t>
            </a:r>
            <a:r>
              <a:rPr lang="en-US" dirty="0" err="1"/>
              <a:t>Gaver</a:t>
            </a:r>
            <a:r>
              <a:rPr lang="en-US" dirty="0"/>
              <a:t>), technology probes (</a:t>
            </a:r>
            <a:r>
              <a:rPr lang="en-US" dirty="0" err="1"/>
              <a:t>InterLiving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9673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Observations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Users needed: 5 or more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Lifecycle stage: Task and environment analysis, follow-up studies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Main advantage: Ecological validity; reveals users’ real tasks. Suggests functions and features.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Main disadvantage: No experimenter control. Intrusive. Experimenter can affect user behavior. Time-consuming data analysis.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Variations: participatory observation</a:t>
            </a:r>
          </a:p>
        </p:txBody>
      </p:sp>
    </p:spTree>
    <p:extLst>
      <p:ext uri="{BB962C8B-B14F-4D97-AF65-F5344CB8AC3E}">
        <p14:creationId xmlns:p14="http://schemas.microsoft.com/office/powerpoint/2010/main" val="1950990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Observations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to observe?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Which activities? E.g.</a:t>
            </a:r>
          </a:p>
          <a:p>
            <a:pPr marL="1028700" lvl="1" indent="-342900"/>
            <a:r>
              <a:rPr lang="en-US" sz="1600" dirty="0">
                <a:solidFill>
                  <a:srgbClr val="787878"/>
                </a:solidFill>
                <a:latin typeface="+mj-lt"/>
              </a:rPr>
              <a:t>Representative sample</a:t>
            </a:r>
          </a:p>
          <a:p>
            <a:pPr marL="1028700" lvl="1" indent="-342900"/>
            <a:r>
              <a:rPr lang="en-US" sz="1600" dirty="0">
                <a:solidFill>
                  <a:srgbClr val="787878"/>
                </a:solidFill>
                <a:latin typeface="+mj-lt"/>
              </a:rPr>
              <a:t>Only new functionality/tasks</a:t>
            </a:r>
          </a:p>
          <a:p>
            <a:pPr marL="1028700" lvl="1" indent="-342900"/>
            <a:r>
              <a:rPr lang="en-US" sz="1600" dirty="0">
                <a:solidFill>
                  <a:srgbClr val="787878"/>
                </a:solidFill>
                <a:latin typeface="+mj-lt"/>
              </a:rPr>
              <a:t>Global 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Where? Lab, field study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When?</a:t>
            </a:r>
          </a:p>
          <a:p>
            <a:pPr marL="1028700" lvl="1" indent="-342900"/>
            <a:r>
              <a:rPr lang="en-US" sz="1600" dirty="0">
                <a:solidFill>
                  <a:srgbClr val="787878"/>
                </a:solidFill>
                <a:latin typeface="+mj-lt"/>
              </a:rPr>
              <a:t>Learning phase, and/or expert use</a:t>
            </a:r>
          </a:p>
          <a:p>
            <a:pPr marL="1028700" lvl="1" indent="-342900"/>
            <a:r>
              <a:rPr lang="en-US" sz="1600" dirty="0">
                <a:solidFill>
                  <a:srgbClr val="787878"/>
                </a:solidFill>
                <a:latin typeface="+mj-lt"/>
              </a:rPr>
              <a:t>Once, or more observations over time</a:t>
            </a:r>
          </a:p>
        </p:txBody>
      </p:sp>
    </p:spTree>
    <p:extLst>
      <p:ext uri="{BB962C8B-B14F-4D97-AF65-F5344CB8AC3E}">
        <p14:creationId xmlns:p14="http://schemas.microsoft.com/office/powerpoint/2010/main" val="2306300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Observations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How? Non-obtrusive..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What? Time, errors,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Interacting with what? Final product, prototype</a:t>
            </a:r>
          </a:p>
        </p:txBody>
      </p:sp>
    </p:spTree>
    <p:extLst>
      <p:ext uri="{BB962C8B-B14F-4D97-AF65-F5344CB8AC3E}">
        <p14:creationId xmlns:p14="http://schemas.microsoft.com/office/powerpoint/2010/main" val="13087791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Types of Observations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Participatory observation :</a:t>
            </a:r>
          </a:p>
          <a:p>
            <a:pPr marL="1028700" lvl="1" indent="-342900"/>
            <a:r>
              <a:rPr lang="en-US" sz="1600" dirty="0">
                <a:solidFill>
                  <a:srgbClr val="787878"/>
                </a:solidFill>
                <a:latin typeface="+mj-lt"/>
              </a:rPr>
              <a:t>Researcher participates in activities, e.g. with or without others knowing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Non-participatory observation:</a:t>
            </a:r>
          </a:p>
          <a:p>
            <a:pPr marL="1028700" lvl="1" indent="-342900"/>
            <a:r>
              <a:rPr lang="en-US" sz="1600" dirty="0">
                <a:solidFill>
                  <a:srgbClr val="787878"/>
                </a:solidFill>
                <a:latin typeface="+mj-lt"/>
              </a:rPr>
              <a:t>Non-intrusive</a:t>
            </a:r>
          </a:p>
          <a:p>
            <a:pPr marL="1028700" lvl="1" indent="-342900"/>
            <a:r>
              <a:rPr lang="en-US" sz="1600" dirty="0">
                <a:solidFill>
                  <a:srgbClr val="787878"/>
                </a:solidFill>
                <a:latin typeface="+mj-lt"/>
              </a:rPr>
              <a:t>Less chance of bias</a:t>
            </a:r>
          </a:p>
        </p:txBody>
      </p:sp>
    </p:spTree>
    <p:extLst>
      <p:ext uri="{BB962C8B-B14F-4D97-AF65-F5344CB8AC3E}">
        <p14:creationId xmlns:p14="http://schemas.microsoft.com/office/powerpoint/2010/main" val="2285309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User Tests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Users needed: At least 10+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Lifecycle stage: Competitive analysis, benchmarking, final 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Main advantage: Controlled study. Quantitative data. Results easy to interpret and compare (Benchmarking). Replicable.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Main disadvantage: Low generalizability.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often artificial and restricted. Time-intensive.</a:t>
            </a:r>
          </a:p>
        </p:txBody>
      </p:sp>
    </p:spTree>
    <p:extLst>
      <p:ext uri="{BB962C8B-B14F-4D97-AF65-F5344CB8AC3E}">
        <p14:creationId xmlns:p14="http://schemas.microsoft.com/office/powerpoint/2010/main" val="1255696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0263" t="26542" r="1716" b="10387"/>
          <a:stretch/>
        </p:blipFill>
        <p:spPr>
          <a:xfrm>
            <a:off x="4949219" y="2306706"/>
            <a:ext cx="2048256" cy="39670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73455" t="21666" r="1" b="16132"/>
          <a:stretch/>
        </p:blipFill>
        <p:spPr>
          <a:xfrm>
            <a:off x="428400" y="2293783"/>
            <a:ext cx="3027364" cy="397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357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Thinking Aloud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Users needed: 3-5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Lifecycle stage: Formative evaluation, iterative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Main advantage: Pinpoints user misconceptions. Cheap test.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Main disadvantage: Unnatural for users. Hard for users to verbalize.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Variations: peer tutoring, co-discovery</a:t>
            </a:r>
          </a:p>
        </p:txBody>
      </p:sp>
    </p:spTree>
    <p:extLst>
      <p:ext uri="{BB962C8B-B14F-4D97-AF65-F5344CB8AC3E}">
        <p14:creationId xmlns:p14="http://schemas.microsoft.com/office/powerpoint/2010/main" val="20328902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When to Use What?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Chart of 20 user research methods, classified along 3 dimens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2306706"/>
            <a:ext cx="5790225" cy="455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24538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When to Use What?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Two dimentions of questions that can be answered by user resea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38" y="2309812"/>
            <a:ext cx="6716262" cy="441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32749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When to Use What?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847977"/>
              </p:ext>
            </p:extLst>
          </p:nvPr>
        </p:nvGraphicFramePr>
        <p:xfrm>
          <a:off x="385650" y="2306706"/>
          <a:ext cx="8196374" cy="3650250"/>
        </p:xfrm>
        <a:graphic>
          <a:graphicData uri="http://schemas.openxmlformats.org/drawingml/2006/table">
            <a:tbl>
              <a:tblPr/>
              <a:tblGrid>
                <a:gridCol w="1226900">
                  <a:extLst>
                    <a:ext uri="{9D8B030D-6E8A-4147-A177-3AD203B41FA5}">
                      <a16:colId xmlns:a16="http://schemas.microsoft.com/office/drawing/2014/main" val="2626021143"/>
                    </a:ext>
                  </a:extLst>
                </a:gridCol>
                <a:gridCol w="2300439">
                  <a:extLst>
                    <a:ext uri="{9D8B030D-6E8A-4147-A177-3AD203B41FA5}">
                      <a16:colId xmlns:a16="http://schemas.microsoft.com/office/drawing/2014/main" val="3613840628"/>
                    </a:ext>
                  </a:extLst>
                </a:gridCol>
                <a:gridCol w="2317477">
                  <a:extLst>
                    <a:ext uri="{9D8B030D-6E8A-4147-A177-3AD203B41FA5}">
                      <a16:colId xmlns:a16="http://schemas.microsoft.com/office/drawing/2014/main" val="2883469440"/>
                    </a:ext>
                  </a:extLst>
                </a:gridCol>
                <a:gridCol w="2351558">
                  <a:extLst>
                    <a:ext uri="{9D8B030D-6E8A-4147-A177-3AD203B41FA5}">
                      <a16:colId xmlns:a16="http://schemas.microsoft.com/office/drawing/2014/main" val="1914306543"/>
                    </a:ext>
                  </a:extLst>
                </a:gridCol>
              </a:tblGrid>
              <a:tr h="136794">
                <a:tc rowSpan="2"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222222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47297" marR="47297" marT="23649" marB="236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Product Development Phase</a:t>
                      </a:r>
                    </a:p>
                  </a:txBody>
                  <a:tcPr marL="47297" marR="47297" marT="23649" marB="236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301146"/>
                  </a:ext>
                </a:extLst>
              </a:tr>
              <a:tr h="136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Strategize</a:t>
                      </a:r>
                    </a:p>
                  </a:txBody>
                  <a:tcPr marL="47297" marR="47297" marT="23649" marB="236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Execute</a:t>
                      </a:r>
                    </a:p>
                  </a:txBody>
                  <a:tcPr marL="47297" marR="47297" marT="23649" marB="236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Assess</a:t>
                      </a:r>
                    </a:p>
                  </a:txBody>
                  <a:tcPr marL="47297" marR="47297" marT="23649" marB="236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694215"/>
                  </a:ext>
                </a:extLst>
              </a:tr>
              <a:tr h="622556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rgbClr val="222222"/>
                          </a:solidFill>
                          <a:effectLst/>
                          <a:latin typeface="+mj-lt"/>
                        </a:rPr>
                        <a:t>Goal:</a:t>
                      </a:r>
                    </a:p>
                  </a:txBody>
                  <a:tcPr marL="47297" marR="47297" marT="23649" marB="2364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rgbClr val="222222"/>
                          </a:solidFill>
                          <a:effectLst/>
                          <a:latin typeface="+mj-lt"/>
                        </a:rPr>
                        <a:t>Inspire, explore and choose new directions and opportunities</a:t>
                      </a:r>
                    </a:p>
                  </a:txBody>
                  <a:tcPr marL="47297" marR="47297" marT="23649" marB="2364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rgbClr val="222222"/>
                          </a:solidFill>
                          <a:effectLst/>
                          <a:latin typeface="+mj-lt"/>
                        </a:rPr>
                        <a:t>Inform and optimize designs in order to reduce risk and improve usability</a:t>
                      </a:r>
                    </a:p>
                  </a:txBody>
                  <a:tcPr marL="47297" marR="47297" marT="23649" marB="2364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rgbClr val="222222"/>
                          </a:solidFill>
                          <a:effectLst/>
                          <a:latin typeface="+mj-lt"/>
                        </a:rPr>
                        <a:t>Measure product performance against itself or its competition</a:t>
                      </a:r>
                    </a:p>
                  </a:txBody>
                  <a:tcPr marL="47297" marR="47297" marT="23649" marB="2364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924912"/>
                  </a:ext>
                </a:extLst>
              </a:tr>
              <a:tr h="323729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rgbClr val="222222"/>
                          </a:solidFill>
                          <a:effectLst/>
                          <a:latin typeface="+mj-lt"/>
                        </a:rPr>
                        <a:t>Approach:</a:t>
                      </a:r>
                    </a:p>
                  </a:txBody>
                  <a:tcPr marL="47297" marR="47297" marT="23649" marB="2364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rgbClr val="222222"/>
                          </a:solidFill>
                          <a:effectLst/>
                          <a:latin typeface="+mj-lt"/>
                        </a:rPr>
                        <a:t>Qualitative and Quantitative</a:t>
                      </a:r>
                    </a:p>
                  </a:txBody>
                  <a:tcPr marL="47297" marR="47297" marT="23649" marB="2364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rgbClr val="222222"/>
                          </a:solidFill>
                          <a:effectLst/>
                          <a:latin typeface="+mj-lt"/>
                        </a:rPr>
                        <a:t>Mainly Qualitative (formative)</a:t>
                      </a:r>
                    </a:p>
                  </a:txBody>
                  <a:tcPr marL="47297" marR="47297" marT="23649" marB="2364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rgbClr val="222222"/>
                          </a:solidFill>
                          <a:effectLst/>
                          <a:latin typeface="+mj-lt"/>
                        </a:rPr>
                        <a:t>Mainly Quantitative (summative)</a:t>
                      </a:r>
                    </a:p>
                  </a:txBody>
                  <a:tcPr marL="47297" marR="47297" marT="23649" marB="2364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749185"/>
                  </a:ext>
                </a:extLst>
              </a:tr>
              <a:tr h="1145502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rgbClr val="222222"/>
                          </a:solidFill>
                          <a:effectLst/>
                          <a:latin typeface="+mj-lt"/>
                        </a:rPr>
                        <a:t>Typical methods:</a:t>
                      </a:r>
                    </a:p>
                  </a:txBody>
                  <a:tcPr marL="47297" marR="47297" marT="23649" marB="2364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rgbClr val="222222"/>
                          </a:solidFill>
                          <a:effectLst/>
                          <a:latin typeface="+mj-lt"/>
                        </a:rPr>
                        <a:t>Field studies, diary studies, surveys, data mining, or analytics</a:t>
                      </a:r>
                    </a:p>
                  </a:txBody>
                  <a:tcPr marL="47297" marR="47297" marT="23649" marB="2364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rgbClr val="222222"/>
                          </a:solidFill>
                          <a:effectLst/>
                          <a:latin typeface="+mj-lt"/>
                        </a:rPr>
                        <a:t>Card sorting, field studies, participatory design, paper prototype, and usability studies, desirability studies, customer emails</a:t>
                      </a:r>
                    </a:p>
                  </a:txBody>
                  <a:tcPr marL="47297" marR="47297" marT="23649" marB="2364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rgbClr val="222222"/>
                          </a:solidFill>
                          <a:effectLst/>
                          <a:latin typeface="+mj-lt"/>
                        </a:rPr>
                        <a:t>Usability benchmarking, online assessments, surveys, A/B testing</a:t>
                      </a:r>
                    </a:p>
                  </a:txBody>
                  <a:tcPr marL="47297" marR="47297" marT="23649" marB="2364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854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4236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User Population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122" name="Picture 2" descr="Image result for popul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687" y="2905181"/>
            <a:ext cx="32385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3967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User Representation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         Expert user?	                        Real user?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00" y="2958855"/>
            <a:ext cx="3010070" cy="19580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935" y="2958855"/>
            <a:ext cx="2795065" cy="195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124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Timing of Involvement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146" name="Picture 2" descr="Image result for ux research tim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9" y="2306705"/>
            <a:ext cx="6569076" cy="359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0800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Location of Analysis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      Laboratory?			            In Context?</a:t>
            </a:r>
          </a:p>
        </p:txBody>
      </p:sp>
      <p:pic>
        <p:nvPicPr>
          <p:cNvPr id="7170" name="Picture 2" descr="Image result for simulator pla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51"/>
          <a:stretch/>
        </p:blipFill>
        <p:spPr bwMode="auto">
          <a:xfrm>
            <a:off x="428400" y="3274505"/>
            <a:ext cx="2493697" cy="164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stunt pla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931" y="3201354"/>
            <a:ext cx="2500544" cy="164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596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Research Plan Format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Set expectations</a:t>
            </a:r>
          </a:p>
          <a:p>
            <a:pPr marL="800100" lvl="2" indent="-342900">
              <a:spcBef>
                <a:spcPts val="1000"/>
              </a:spcBef>
            </a:pPr>
            <a:r>
              <a:rPr lang="en-US" sz="1600" dirty="0">
                <a:solidFill>
                  <a:srgbClr val="787878"/>
                </a:solidFill>
                <a:latin typeface="+mj-lt"/>
              </a:rPr>
              <a:t>Be realistic; don’t oversell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Who is doing what when?</a:t>
            </a:r>
          </a:p>
          <a:p>
            <a:pPr marL="800100" lvl="2" indent="-342900">
              <a:spcBef>
                <a:spcPts val="1000"/>
              </a:spcBef>
            </a:pPr>
            <a:r>
              <a:rPr lang="en-US" sz="1600" dirty="0">
                <a:solidFill>
                  <a:srgbClr val="787878"/>
                </a:solidFill>
                <a:latin typeface="+mj-lt"/>
              </a:rPr>
              <a:t>Specific for short term, more general for long-term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Specify goals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Specify outputs: these should be tangible, measurable deliverables</a:t>
            </a:r>
          </a:p>
          <a:p>
            <a:pPr marL="800100" lvl="2" indent="-342900">
              <a:spcBef>
                <a:spcPts val="1000"/>
              </a:spcBef>
            </a:pPr>
            <a:r>
              <a:rPr lang="en-US" sz="1600" dirty="0">
                <a:solidFill>
                  <a:srgbClr val="787878"/>
                </a:solidFill>
                <a:latin typeface="+mj-lt"/>
              </a:rPr>
              <a:t>Reports, presentations</a:t>
            </a:r>
          </a:p>
        </p:txBody>
      </p:sp>
    </p:spTree>
    <p:extLst>
      <p:ext uri="{BB962C8B-B14F-4D97-AF65-F5344CB8AC3E}">
        <p14:creationId xmlns:p14="http://schemas.microsoft.com/office/powerpoint/2010/main" val="21679823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Budgeting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Cost</a:t>
            </a:r>
          </a:p>
          <a:p>
            <a:pPr marL="1028700" lvl="1" indent="-342900"/>
            <a:r>
              <a:rPr lang="en-US" sz="2000" dirty="0">
                <a:solidFill>
                  <a:srgbClr val="787878"/>
                </a:solidFill>
                <a:latin typeface="+mj-lt"/>
              </a:rPr>
              <a:t>Staff time * hourly rate</a:t>
            </a:r>
          </a:p>
          <a:p>
            <a:pPr marL="1028700" lvl="1" indent="-342900"/>
            <a:r>
              <a:rPr lang="en-US" sz="2000" dirty="0">
                <a:solidFill>
                  <a:srgbClr val="787878"/>
                </a:solidFill>
                <a:latin typeface="+mj-lt"/>
              </a:rPr>
              <a:t>Recruiting and incentive cost</a:t>
            </a:r>
          </a:p>
          <a:p>
            <a:pPr marL="1028700" lvl="1" indent="-342900"/>
            <a:r>
              <a:rPr lang="en-US" sz="2000" dirty="0">
                <a:solidFill>
                  <a:srgbClr val="787878"/>
                </a:solidFill>
                <a:latin typeface="+mj-lt"/>
              </a:rPr>
              <a:t>Equipment cost (incl. location rental)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Incentives differ depending on user population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 a rule of thumb, user centered research can be estimated at around 10% of the total development cost</a:t>
            </a:r>
          </a:p>
        </p:txBody>
      </p:sp>
    </p:spTree>
    <p:extLst>
      <p:ext uri="{BB962C8B-B14F-4D97-AF65-F5344CB8AC3E}">
        <p14:creationId xmlns:p14="http://schemas.microsoft.com/office/powerpoint/2010/main" val="2372726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-</a:t>
            </a:r>
            <a:endParaRPr lang="en-US" dirty="0"/>
          </a:p>
        </p:txBody>
      </p:sp>
      <p:pic>
        <p:nvPicPr>
          <p:cNvPr id="1028" name="Picture 4" descr="Image result for Panasonic “NN-SD681S Genius ‘Presti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55" y="2647891"/>
            <a:ext cx="3538601" cy="257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Panasonic “NN-SD681S Genius ‘Presti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126996"/>
            <a:ext cx="2731408" cy="199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/>
          <p:cNvSpPr/>
          <p:nvPr/>
        </p:nvSpPr>
        <p:spPr>
          <a:xfrm rot="10800000">
            <a:off x="3877056" y="3460090"/>
            <a:ext cx="604999" cy="2194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4318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Recruiting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0" y="2901926"/>
            <a:ext cx="6569075" cy="206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838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Recruiting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“If you get the wrong people to talk about your product, your research can be </a:t>
            </a:r>
            <a:r>
              <a:rPr lang="en-US" b="1" u="sng" dirty="0"/>
              <a:t>worse than useless</a:t>
            </a:r>
            <a:r>
              <a:rPr lang="en-US" dirty="0"/>
              <a:t> since it gives you confidence in results that don’t represent the views and behaviors of your real users.”</a:t>
            </a:r>
          </a:p>
        </p:txBody>
      </p:sp>
    </p:spTree>
    <p:extLst>
      <p:ext uri="{BB962C8B-B14F-4D97-AF65-F5344CB8AC3E}">
        <p14:creationId xmlns:p14="http://schemas.microsoft.com/office/powerpoint/2010/main" val="22350247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Recruiting: selection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 descr="Image result for expert user u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37250"/>
            <a:ext cx="8953500" cy="438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229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Recruiting: selection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Profile your users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Gender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Education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Income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Technology Experience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3039472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Recruiting: finding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Start with friends and family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Parents, colleagues, housemates, ...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0" y="3527259"/>
            <a:ext cx="445770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9427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Recruiting: finding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Expanding your horizon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Community mailing lists, bulletin boards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(Corporate/university) neighbors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Users of your current product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New employees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Past research participants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Ads on the web or in newspapers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Local housing complexes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Flyer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Websites/forums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9593668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Recruiting: finding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Expanding your horizon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Community mailing lists, bulletin boards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(Corporate/university) neighbors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Users of your current product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New employees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Past research participants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Ads on the web or in newspapers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Local housing complexes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Flyer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Websites/forums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3189427"/>
            <a:ext cx="9195206" cy="1272845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+mj-lt"/>
              </a:rPr>
              <a:t>Be creative and persistent!</a:t>
            </a:r>
          </a:p>
        </p:txBody>
      </p:sp>
    </p:spTree>
    <p:extLst>
      <p:ext uri="{BB962C8B-B14F-4D97-AF65-F5344CB8AC3E}">
        <p14:creationId xmlns:p14="http://schemas.microsoft.com/office/powerpoint/2010/main" val="26587584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Recruiting: Do’s &amp; Don’ts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u="sng" dirty="0">
                <a:solidFill>
                  <a:srgbClr val="FF0000"/>
                </a:solidFill>
              </a:rPr>
              <a:t>Never</a:t>
            </a:r>
            <a:r>
              <a:rPr lang="en-US" b="1" dirty="0"/>
              <a:t> </a:t>
            </a:r>
            <a:r>
              <a:rPr lang="en-US" dirty="0"/>
              <a:t>spam!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 careful of “next-bench” recruiting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Keep track of which recruiting techniques work well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Regularly update your participant database</a:t>
            </a:r>
          </a:p>
          <a:p>
            <a:pPr marL="1028700" lvl="1" indent="-342900"/>
            <a:r>
              <a:rPr lang="en-US" sz="1600" dirty="0">
                <a:solidFill>
                  <a:srgbClr val="787878"/>
                </a:solidFill>
                <a:latin typeface="+mj-lt"/>
              </a:rPr>
              <a:t>Keep track of “good” participants, delete “bad” 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 careful with repeat recruits within a short timeframe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Professional recruiters can be useful when time is short</a:t>
            </a:r>
          </a:p>
          <a:p>
            <a:pPr marL="1028700" lvl="1" indent="-342900"/>
            <a:r>
              <a:rPr lang="en-US" sz="1600" dirty="0">
                <a:solidFill>
                  <a:srgbClr val="787878"/>
                </a:solidFill>
                <a:latin typeface="+mj-lt"/>
              </a:rPr>
              <a:t>However they don’t know your business like you 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Personal data should be kept in accordance to the existing laws and legislation around personal privacy and data protection</a:t>
            </a:r>
          </a:p>
        </p:txBody>
      </p:sp>
    </p:spTree>
    <p:extLst>
      <p:ext uri="{BB962C8B-B14F-4D97-AF65-F5344CB8AC3E}">
        <p14:creationId xmlns:p14="http://schemas.microsoft.com/office/powerpoint/2010/main" val="17109200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Recruiting: scheduling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Define scheduling window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Write and send invitations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 clear about the goal of the study without giving away too much detail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 clear about the time/date, location, incentive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 clear about voluntary nature of the study and protection of personal privacy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Confirm and reconfirm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Schedule potential backup candidates</a:t>
            </a:r>
          </a:p>
        </p:txBody>
      </p:sp>
    </p:spTree>
    <p:extLst>
      <p:ext uri="{BB962C8B-B14F-4D97-AF65-F5344CB8AC3E}">
        <p14:creationId xmlns:p14="http://schemas.microsoft.com/office/powerpoint/2010/main" val="35536268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Recruiting: pitfalls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wrong people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No-shows</a:t>
            </a:r>
          </a:p>
          <a:p>
            <a:pPr marL="1028700" lvl="1" indent="-342900"/>
            <a:r>
              <a:rPr lang="en-US" sz="1600" dirty="0">
                <a:solidFill>
                  <a:srgbClr val="787878"/>
                </a:solidFill>
                <a:latin typeface="+mj-lt"/>
              </a:rPr>
              <a:t>Severity depends on criticality of their role and input</a:t>
            </a:r>
          </a:p>
          <a:p>
            <a:pPr marL="1028700" lvl="1" indent="-342900"/>
            <a:r>
              <a:rPr lang="en-US" sz="1600" dirty="0">
                <a:solidFill>
                  <a:srgbClr val="787878"/>
                </a:solidFill>
                <a:latin typeface="+mj-lt"/>
              </a:rPr>
              <a:t>Double scheduling</a:t>
            </a:r>
          </a:p>
          <a:p>
            <a:pPr marL="1028700" lvl="1" indent="-342900"/>
            <a:r>
              <a:rPr lang="en-US" sz="1600" dirty="0">
                <a:solidFill>
                  <a:srgbClr val="787878"/>
                </a:solidFill>
                <a:latin typeface="+mj-lt"/>
              </a:rPr>
              <a:t>Floater</a:t>
            </a:r>
          </a:p>
          <a:p>
            <a:pPr marL="1028700" lvl="1" indent="-342900"/>
            <a:r>
              <a:rPr lang="en-US" sz="1600" dirty="0">
                <a:solidFill>
                  <a:srgbClr val="787878"/>
                </a:solidFill>
                <a:latin typeface="+mj-lt"/>
              </a:rPr>
              <a:t>“Makeup” slots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Bias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 aware of the potential bias in your sample: a truly random sample is impossible!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Anonymity of your company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Building and space preparation</a:t>
            </a:r>
          </a:p>
          <a:p>
            <a:pPr marL="1028700" lvl="1" indent="-342900"/>
            <a:r>
              <a:rPr lang="en-US" sz="1600" dirty="0">
                <a:solidFill>
                  <a:srgbClr val="787878"/>
                </a:solidFill>
                <a:latin typeface="+mj-lt"/>
              </a:rPr>
              <a:t>“everyone they meet should be expecting them”</a:t>
            </a:r>
          </a:p>
        </p:txBody>
      </p:sp>
    </p:spTree>
    <p:extLst>
      <p:ext uri="{BB962C8B-B14F-4D97-AF65-F5344CB8AC3E}">
        <p14:creationId xmlns:p14="http://schemas.microsoft.com/office/powerpoint/2010/main" val="3341917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197" y="2306706"/>
            <a:ext cx="5732297" cy="348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92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Interviewing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Critical technique to elicit information on the user experience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Interviews are particularly useful for getting the story behind a participant’s experiences. Interviews may be useful as follow-up to certain responses to questionnaires</a:t>
            </a:r>
          </a:p>
        </p:txBody>
      </p:sp>
    </p:spTree>
    <p:extLst>
      <p:ext uri="{BB962C8B-B14F-4D97-AF65-F5344CB8AC3E}">
        <p14:creationId xmlns:p14="http://schemas.microsoft.com/office/powerpoint/2010/main" val="7777631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Interviewing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When to do an interview: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There is a need to attain highly personalized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There are opportunities required for probing.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good return rate is important.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Respondents are not fluent in the native language of the country, or where they have difficulties with written language.</a:t>
            </a:r>
          </a:p>
        </p:txBody>
      </p:sp>
    </p:spTree>
    <p:extLst>
      <p:ext uri="{BB962C8B-B14F-4D97-AF65-F5344CB8AC3E}">
        <p14:creationId xmlns:p14="http://schemas.microsoft.com/office/powerpoint/2010/main" val="35881087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Interview Types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Informal, conversational interview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 predetermined questions are asked, in order to remain as open and adaptable as possible to the interviewee’s nature and priorities; during the interview the interviewer “goes with the flow”.</a:t>
            </a:r>
          </a:p>
          <a:p>
            <a:endParaRPr lang="en-US" dirty="0"/>
          </a:p>
          <a:p>
            <a:r>
              <a:rPr lang="en-US" b="1" dirty="0"/>
              <a:t>General interview guide 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guide approach is intended to ensure that the same general areas of information are collected from each interviewee; this provides more focus than the conversational approach, but still allows a degree of freedom and adaptability in getting the information from the interviewee.</a:t>
            </a:r>
          </a:p>
        </p:txBody>
      </p:sp>
    </p:spTree>
    <p:extLst>
      <p:ext uri="{BB962C8B-B14F-4D97-AF65-F5344CB8AC3E}">
        <p14:creationId xmlns:p14="http://schemas.microsoft.com/office/powerpoint/2010/main" val="37639813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Interview Types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Standardized, open-ended interview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same open-ended questions are asked to all interviewees; this approach facilitates faster interviews that can be more easily analyzed and compared.</a:t>
            </a:r>
          </a:p>
          <a:p>
            <a:endParaRPr lang="en-US" dirty="0"/>
          </a:p>
          <a:p>
            <a:r>
              <a:rPr lang="en-US" b="1" dirty="0"/>
              <a:t>Closed, fixed-response interview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Where all interviewees are asked the same questions and asked to choose answers from among the same set of alternatives. This format is useful for those not practiced in interviewing.</a:t>
            </a:r>
          </a:p>
        </p:txBody>
      </p:sp>
    </p:spTree>
    <p:extLst>
      <p:ext uri="{BB962C8B-B14F-4D97-AF65-F5344CB8AC3E}">
        <p14:creationId xmlns:p14="http://schemas.microsoft.com/office/powerpoint/2010/main" val="19208661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Interview: preparation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4400" dirty="0"/>
          </a:p>
          <a:p>
            <a:r>
              <a:rPr lang="en-US" sz="4400" b="1" dirty="0"/>
              <a:t>Organize and rehearse!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Choose a setting with the least distraction.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Prepare a method for recording data, e.g., take notes, audio recording.</a:t>
            </a:r>
          </a:p>
        </p:txBody>
      </p:sp>
    </p:spTree>
    <p:extLst>
      <p:ext uri="{BB962C8B-B14F-4D97-AF65-F5344CB8AC3E}">
        <p14:creationId xmlns:p14="http://schemas.microsoft.com/office/powerpoint/2010/main" val="40826418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Interview: preparation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Researcher needs to make sure respondents have: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clear idea of why they have been asked;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Basic information about the purpose of the interview and the research project of which it is a part;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Some idea of the probable length of the interview and that you would like to record it (explaining why);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clear idea of precisely where and when the interview will take place</a:t>
            </a:r>
          </a:p>
        </p:txBody>
      </p:sp>
    </p:spTree>
    <p:extLst>
      <p:ext uri="{BB962C8B-B14F-4D97-AF65-F5344CB8AC3E}">
        <p14:creationId xmlns:p14="http://schemas.microsoft.com/office/powerpoint/2010/main" val="18136949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Interview: structure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Introduction: introduce participants, make everyone feel comfortable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Warm up: get into Q&amp;A mode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General issues: attitudes, expectations, assumptions, experiences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Deep focus: e.g., introduce specific innovations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Retrospective: step back, evaluate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Wrap-up: summary, administration</a:t>
            </a:r>
          </a:p>
        </p:txBody>
      </p:sp>
    </p:spTree>
    <p:extLst>
      <p:ext uri="{BB962C8B-B14F-4D97-AF65-F5344CB8AC3E}">
        <p14:creationId xmlns:p14="http://schemas.microsoft.com/office/powerpoint/2010/main" val="26878576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Interview: being non-directed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Non-directed interviewing is the process of conducting interviews that do not lead or bias the answer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want to know people’s thoughts and not confirm our own biases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It’s </a:t>
            </a:r>
            <a:r>
              <a:rPr lang="en-US" b="1" dirty="0">
                <a:solidFill>
                  <a:srgbClr val="FF0000"/>
                </a:solidFill>
              </a:rPr>
              <a:t>difficult to be entirely neutral!</a:t>
            </a:r>
          </a:p>
          <a:p>
            <a:pPr marL="1028700" lvl="1" indent="-342900"/>
            <a:r>
              <a:rPr lang="en-US" sz="1600" dirty="0">
                <a:solidFill>
                  <a:srgbClr val="787878"/>
                </a:solidFill>
                <a:latin typeface="+mj-lt"/>
              </a:rPr>
              <a:t>Forget about company pride and all the effort and commitment that was put into a product</a:t>
            </a:r>
          </a:p>
          <a:p>
            <a:pPr marL="1028700" lvl="1" indent="-342900"/>
            <a:r>
              <a:rPr lang="en-US" sz="1600" dirty="0">
                <a:solidFill>
                  <a:srgbClr val="787878"/>
                </a:solidFill>
                <a:latin typeface="+mj-lt"/>
              </a:rPr>
              <a:t>Distance yourself from the product – try to be as rigorous as possible in your neutrality</a:t>
            </a:r>
          </a:p>
        </p:txBody>
      </p:sp>
    </p:spTree>
    <p:extLst>
      <p:ext uri="{BB962C8B-B14F-4D97-AF65-F5344CB8AC3E}">
        <p14:creationId xmlns:p14="http://schemas.microsoft.com/office/powerpoint/2010/main" val="14539639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Interview: being non-directed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Do not force opinions;</a:t>
            </a:r>
            <a:r>
              <a:rPr lang="en-US" dirty="0"/>
              <a:t> be aware of your own expectations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Restate answers: </a:t>
            </a:r>
            <a:r>
              <a:rPr lang="en-US" b="1" dirty="0">
                <a:solidFill>
                  <a:srgbClr val="FF0000"/>
                </a:solidFill>
              </a:rPr>
              <a:t>verify</a:t>
            </a:r>
            <a:r>
              <a:rPr lang="en-US" dirty="0"/>
              <a:t> your understanding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Follow up with examples but wait for an undirected answer first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artifacts to keep people focused and to trigger ideas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Never say the participant is wrong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Listen carefully to the questions posed to you by the interviewee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a </a:t>
            </a:r>
            <a:r>
              <a:rPr lang="en-US" b="1" dirty="0">
                <a:solidFill>
                  <a:srgbClr val="FF0000"/>
                </a:solidFill>
              </a:rPr>
              <a:t>report immediately after the interview</a:t>
            </a:r>
            <a:r>
              <a:rPr lang="en-US" dirty="0"/>
              <a:t>; Always review your tapes to check if you missed something</a:t>
            </a:r>
            <a:endParaRPr lang="en-US" sz="1600" dirty="0">
              <a:solidFill>
                <a:srgbClr val="787878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14123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Interview: non-directed questions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Try to avoid leading questions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Example (invocation of peer pressure):</a:t>
            </a:r>
          </a:p>
          <a:p>
            <a:r>
              <a:rPr lang="en-US" sz="1600" dirty="0"/>
              <a:t>More people in the City are using our beauty products</a:t>
            </a:r>
          </a:p>
          <a:p>
            <a:r>
              <a:rPr lang="en-US" sz="1600" dirty="0"/>
              <a:t>than any other brand. Do you use our beauty products?</a:t>
            </a:r>
          </a:p>
          <a:p>
            <a:r>
              <a:rPr lang="en-US" sz="1600" dirty="0"/>
              <a:t>A. Yes</a:t>
            </a:r>
          </a:p>
          <a:p>
            <a:r>
              <a:rPr lang="en-US" sz="1600" dirty="0"/>
              <a:t>B. No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Another example:</a:t>
            </a:r>
          </a:p>
          <a:p>
            <a:r>
              <a:rPr lang="en-US" sz="1600" dirty="0"/>
              <a:t>Since cigarettes are dangerous and have deadly side effects such as cancer wouldn't you agree that smoking should be controlled to save the lives of many? (yes=7; no=3)</a:t>
            </a:r>
          </a:p>
          <a:p>
            <a:r>
              <a:rPr lang="en-US" sz="1600" dirty="0"/>
              <a:t>Should people have the right to smoke? (yes=9; no=1)</a:t>
            </a:r>
          </a:p>
        </p:txBody>
      </p:sp>
    </p:spTree>
    <p:extLst>
      <p:ext uri="{BB962C8B-B14F-4D97-AF65-F5344CB8AC3E}">
        <p14:creationId xmlns:p14="http://schemas.microsoft.com/office/powerpoint/2010/main" val="232939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cap="none" dirty="0"/>
              <a:t>emember!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0" y="2686161"/>
            <a:ext cx="68580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6400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Interview: non-directed questions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Focus on immediate, concrete experiences</a:t>
            </a:r>
          </a:p>
          <a:p>
            <a:pPr marL="1028700" lvl="1" indent="-342900"/>
            <a:r>
              <a:rPr lang="en-US" sz="1600" dirty="0">
                <a:solidFill>
                  <a:srgbClr val="787878"/>
                </a:solidFill>
                <a:latin typeface="+mj-lt"/>
              </a:rPr>
              <a:t>Not: Is this interesting to you?</a:t>
            </a:r>
          </a:p>
          <a:p>
            <a:pPr marL="1028700" lvl="1" indent="-342900"/>
            <a:r>
              <a:rPr lang="en-US" sz="1600" dirty="0">
                <a:solidFill>
                  <a:srgbClr val="787878"/>
                </a:solidFill>
                <a:latin typeface="+mj-lt"/>
              </a:rPr>
              <a:t>But: If it were available to you right now, would you use it? Why?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Focus on a single topic – avoid ambiguity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Keep questions open-ended</a:t>
            </a:r>
          </a:p>
          <a:p>
            <a:pPr marL="1028700" lvl="1" indent="-342900"/>
            <a:r>
              <a:rPr lang="en-US" sz="1600" dirty="0">
                <a:solidFill>
                  <a:srgbClr val="787878"/>
                </a:solidFill>
                <a:latin typeface="+mj-lt"/>
              </a:rPr>
              <a:t>Not: Which feature is most important to you?</a:t>
            </a:r>
          </a:p>
          <a:p>
            <a:pPr marL="1028700" lvl="1" indent="-342900"/>
            <a:r>
              <a:rPr lang="en-US" sz="1600" dirty="0">
                <a:solidFill>
                  <a:srgbClr val="787878"/>
                </a:solidFill>
                <a:latin typeface="+mj-lt"/>
              </a:rPr>
              <a:t>But: Does the product do anything that is useful to you? If so, what is it? What makes it useful?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Avoid binary (yes/no) questions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156666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Complicated Fire Department Radios Live Endangering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 descr="Image result for fire department glov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00" y="2809433"/>
            <a:ext cx="3112157" cy="175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047" y="2809433"/>
            <a:ext cx="3047953" cy="174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2833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“Rather have a bulky device with big buttons!”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868" y="2530414"/>
            <a:ext cx="3940912" cy="281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459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1" y="2306706"/>
            <a:ext cx="4447200" cy="29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6331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7651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What will you learn?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to draft a user research plan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Recruitment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Conducting interviews</a:t>
            </a:r>
          </a:p>
        </p:txBody>
      </p:sp>
    </p:spTree>
    <p:extLst>
      <p:ext uri="{BB962C8B-B14F-4D97-AF65-F5344CB8AC3E}">
        <p14:creationId xmlns:p14="http://schemas.microsoft.com/office/powerpoint/2010/main" val="3811100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Research Plan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Formalize your research</a:t>
            </a:r>
          </a:p>
          <a:p>
            <a:pPr marL="800100" lvl="2" indent="-342900">
              <a:spcBef>
                <a:spcPts val="1000"/>
              </a:spcBef>
            </a:pPr>
            <a:r>
              <a:rPr lang="en-US" sz="1600" dirty="0">
                <a:solidFill>
                  <a:srgbClr val="787878"/>
                </a:solidFill>
                <a:latin typeface="+mj-lt"/>
              </a:rPr>
              <a:t>Goals</a:t>
            </a:r>
          </a:p>
          <a:p>
            <a:pPr marL="800100" lvl="2" indent="-342900">
              <a:spcBef>
                <a:spcPts val="1000"/>
              </a:spcBef>
            </a:pPr>
            <a:r>
              <a:rPr lang="en-US" sz="1600" dirty="0">
                <a:solidFill>
                  <a:srgbClr val="787878"/>
                </a:solidFill>
                <a:latin typeface="+mj-lt"/>
              </a:rPr>
              <a:t>Schedules</a:t>
            </a:r>
          </a:p>
          <a:p>
            <a:pPr marL="800100" lvl="2" indent="-342900">
              <a:spcBef>
                <a:spcPts val="1000"/>
              </a:spcBef>
            </a:pPr>
            <a:r>
              <a:rPr lang="en-US" sz="1600" dirty="0">
                <a:solidFill>
                  <a:srgbClr val="787878"/>
                </a:solidFill>
                <a:latin typeface="+mj-lt"/>
              </a:rPr>
              <a:t>Budget</a:t>
            </a:r>
          </a:p>
          <a:p>
            <a:pPr marL="342900" lvl="1" indent="-342900">
              <a:spcBef>
                <a:spcPts val="1000"/>
              </a:spcBef>
            </a:pPr>
            <a:r>
              <a:rPr lang="en-US" sz="2000" dirty="0">
                <a:solidFill>
                  <a:srgbClr val="787878"/>
                </a:solidFill>
                <a:latin typeface="+mj-lt"/>
              </a:rPr>
              <a:t>Communicate: highlight benefits of your research; expectation management</a:t>
            </a:r>
          </a:p>
          <a:p>
            <a:pPr marL="342900" lvl="1" indent="-342900">
              <a:spcBef>
                <a:spcPts val="1000"/>
              </a:spcBef>
            </a:pPr>
            <a:r>
              <a:rPr lang="en-US" sz="2000" dirty="0">
                <a:solidFill>
                  <a:srgbClr val="787878"/>
                </a:solidFill>
                <a:latin typeface="+mj-lt"/>
              </a:rPr>
              <a:t>Management: measurable output, timing</a:t>
            </a:r>
          </a:p>
        </p:txBody>
      </p:sp>
    </p:spTree>
    <p:extLst>
      <p:ext uri="{BB962C8B-B14F-4D97-AF65-F5344CB8AC3E}">
        <p14:creationId xmlns:p14="http://schemas.microsoft.com/office/powerpoint/2010/main" val="1660071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Goals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Every department (even within a department) will have different priorities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Optimize revenue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Strong branding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Bug free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Minimize customer complaints</a:t>
            </a:r>
          </a:p>
        </p:txBody>
      </p:sp>
    </p:spTree>
    <p:extLst>
      <p:ext uri="{BB962C8B-B14F-4D97-AF65-F5344CB8AC3E}">
        <p14:creationId xmlns:p14="http://schemas.microsoft.com/office/powerpoint/2010/main" val="3435881145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JU Colors">
      <a:dk1>
        <a:sysClr val="windowText" lastClr="000000"/>
      </a:dk1>
      <a:lt1>
        <a:sysClr val="window" lastClr="FFFFFF"/>
      </a:lt1>
      <a:dk2>
        <a:srgbClr val="787878"/>
      </a:dk2>
      <a:lt2>
        <a:srgbClr val="E7E6E6"/>
      </a:lt2>
      <a:accent1>
        <a:srgbClr val="FFB500"/>
      </a:accent1>
      <a:accent2>
        <a:srgbClr val="961B81"/>
      </a:accent2>
      <a:accent3>
        <a:srgbClr val="003865"/>
      </a:accent3>
      <a:accent4>
        <a:srgbClr val="EBEBDF"/>
      </a:accent4>
      <a:accent5>
        <a:srgbClr val="009CDE"/>
      </a:accent5>
      <a:accent6>
        <a:srgbClr val="007A33"/>
      </a:accent6>
      <a:hlink>
        <a:srgbClr val="0563C1"/>
      </a:hlink>
      <a:folHlink>
        <a:srgbClr val="954F72"/>
      </a:folHlink>
    </a:clrScheme>
    <a:fontScheme name="JU-Fonts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DC0CAF1C-23F3-4D7D-B452-9E6E3D317F28}" vid="{2683E518-B294-46E9-99CD-E5EEC5B9CCCE}"/>
    </a:ext>
  </a:extLst>
</a:theme>
</file>

<file path=ppt/theme/theme2.xml><?xml version="1.0" encoding="utf-8"?>
<a:theme xmlns:a="http://schemas.openxmlformats.org/drawingml/2006/main" name="Gray">
  <a:themeElements>
    <a:clrScheme name="JU Colors">
      <a:dk1>
        <a:sysClr val="windowText" lastClr="000000"/>
      </a:dk1>
      <a:lt1>
        <a:sysClr val="window" lastClr="FFFFFF"/>
      </a:lt1>
      <a:dk2>
        <a:srgbClr val="787878"/>
      </a:dk2>
      <a:lt2>
        <a:srgbClr val="E7E6E6"/>
      </a:lt2>
      <a:accent1>
        <a:srgbClr val="FFB500"/>
      </a:accent1>
      <a:accent2>
        <a:srgbClr val="961B81"/>
      </a:accent2>
      <a:accent3>
        <a:srgbClr val="003865"/>
      </a:accent3>
      <a:accent4>
        <a:srgbClr val="EBEBDF"/>
      </a:accent4>
      <a:accent5>
        <a:srgbClr val="009CDE"/>
      </a:accent5>
      <a:accent6>
        <a:srgbClr val="007A33"/>
      </a:accent6>
      <a:hlink>
        <a:srgbClr val="0563C1"/>
      </a:hlink>
      <a:folHlink>
        <a:srgbClr val="954F72"/>
      </a:folHlink>
    </a:clrScheme>
    <a:fontScheme name="JU-Fonts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DC0CAF1C-23F3-4D7D-B452-9E6E3D317F28}" vid="{4F56410B-D784-4B7C-8CC1-8180CEAEADB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fdee3a55-8962-441a-8530-32a95a7af596</Template>
  <TotalTime>1776</TotalTime>
  <Words>2326</Words>
  <Application>Microsoft Office PowerPoint</Application>
  <PresentationFormat>On-screen Show (4:3)</PresentationFormat>
  <Paragraphs>333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Arial</vt:lpstr>
      <vt:lpstr>BentonSans Bold</vt:lpstr>
      <vt:lpstr>BentonSans Regular</vt:lpstr>
      <vt:lpstr>Calibri</vt:lpstr>
      <vt:lpstr>ScalaOT</vt:lpstr>
      <vt:lpstr>Times New Roman</vt:lpstr>
      <vt:lpstr>White</vt:lpstr>
      <vt:lpstr>Gray</vt:lpstr>
      <vt:lpstr>What and When?</vt:lpstr>
      <vt:lpstr>PowerPoint Presentation</vt:lpstr>
      <vt:lpstr>PowerPoint Presentation</vt:lpstr>
      <vt:lpstr>PowerPoint Presentation</vt:lpstr>
      <vt:lpstr>PowerPoint Presentation</vt:lpstr>
      <vt:lpstr>Remember!</vt:lpstr>
      <vt:lpstr>What will you learn?</vt:lpstr>
      <vt:lpstr>Research Plan</vt:lpstr>
      <vt:lpstr>Goals</vt:lpstr>
      <vt:lpstr>PowerPoint Presentation</vt:lpstr>
      <vt:lpstr>Goals</vt:lpstr>
      <vt:lpstr>Goals</vt:lpstr>
      <vt:lpstr>Goals</vt:lpstr>
      <vt:lpstr>Schedules</vt:lpstr>
      <vt:lpstr>Ex. Early Design Schedule</vt:lpstr>
      <vt:lpstr>Ex. Development &amp; Design Schedule </vt:lpstr>
      <vt:lpstr>Ex. After Release Schedule</vt:lpstr>
      <vt:lpstr>Selection of methods</vt:lpstr>
      <vt:lpstr>Interviews</vt:lpstr>
      <vt:lpstr>Contextual Inquiry</vt:lpstr>
      <vt:lpstr>Focus Groups</vt:lpstr>
      <vt:lpstr>Ex. Focus Groups</vt:lpstr>
      <vt:lpstr>Questionnaires/Surveys</vt:lpstr>
      <vt:lpstr>Probes</vt:lpstr>
      <vt:lpstr>Observations</vt:lpstr>
      <vt:lpstr>Observations</vt:lpstr>
      <vt:lpstr>Observations</vt:lpstr>
      <vt:lpstr>Types of Observations</vt:lpstr>
      <vt:lpstr>User Tests</vt:lpstr>
      <vt:lpstr>Thinking Aloud</vt:lpstr>
      <vt:lpstr>When to Use What?</vt:lpstr>
      <vt:lpstr>When to Use What?</vt:lpstr>
      <vt:lpstr>When to Use What?</vt:lpstr>
      <vt:lpstr>User Population</vt:lpstr>
      <vt:lpstr>User Representation</vt:lpstr>
      <vt:lpstr>Timing of Involvement</vt:lpstr>
      <vt:lpstr>Location of Analysis</vt:lpstr>
      <vt:lpstr>Research Plan Format</vt:lpstr>
      <vt:lpstr>Budgeting</vt:lpstr>
      <vt:lpstr>Recruiting</vt:lpstr>
      <vt:lpstr>Recruiting</vt:lpstr>
      <vt:lpstr>Recruiting: selection</vt:lpstr>
      <vt:lpstr>Recruiting: selection</vt:lpstr>
      <vt:lpstr>Recruiting: finding</vt:lpstr>
      <vt:lpstr>Recruiting: finding</vt:lpstr>
      <vt:lpstr>Recruiting: finding</vt:lpstr>
      <vt:lpstr>Recruiting: Do’s &amp; Don’ts</vt:lpstr>
      <vt:lpstr>Recruiting: scheduling</vt:lpstr>
      <vt:lpstr>Recruiting: pitfalls</vt:lpstr>
      <vt:lpstr>Interviewing</vt:lpstr>
      <vt:lpstr>Interviewing</vt:lpstr>
      <vt:lpstr>Interview Types</vt:lpstr>
      <vt:lpstr>Interview Types</vt:lpstr>
      <vt:lpstr>Interview: preparation </vt:lpstr>
      <vt:lpstr>Interview: preparation </vt:lpstr>
      <vt:lpstr>Interview: structure</vt:lpstr>
      <vt:lpstr>Interview: being non-directed</vt:lpstr>
      <vt:lpstr>Interview: being non-directed</vt:lpstr>
      <vt:lpstr>Interview: non-directed questions</vt:lpstr>
      <vt:lpstr>Interview: non-directed questions</vt:lpstr>
      <vt:lpstr>Complicated Fire Department Radios Live Endangering</vt:lpstr>
      <vt:lpstr>“Rather have a bulky device with big buttons!”</vt:lpstr>
      <vt:lpstr>PowerPoint Presentation</vt:lpstr>
      <vt:lpstr>PowerPoint Presentation</vt:lpstr>
    </vt:vector>
  </TitlesOfParts>
  <Company>Jönköping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and When?</dc:title>
  <dc:creator>Bruce Ferwerda</dc:creator>
  <cp:lastModifiedBy>Bruce Ferwerda</cp:lastModifiedBy>
  <cp:revision>45</cp:revision>
  <dcterms:created xsi:type="dcterms:W3CDTF">2017-06-18T08:08:55Z</dcterms:created>
  <dcterms:modified xsi:type="dcterms:W3CDTF">2017-08-15T07:56:45Z</dcterms:modified>
</cp:coreProperties>
</file>